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71" r:id="rId2"/>
    <p:sldId id="273" r:id="rId3"/>
    <p:sldId id="272" r:id="rId4"/>
    <p:sldId id="275" r:id="rId5"/>
    <p:sldId id="274" r:id="rId6"/>
    <p:sldId id="281" r:id="rId7"/>
    <p:sldId id="28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734B1-8630-4E11-9339-48ECEB82A5A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8B48B-8EAE-40EE-8476-4750FADCE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7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7928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722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2190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995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6498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542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2699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5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244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62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0E55A-59BE-0097-DC96-EC8CB3B94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885557"/>
            <a:ext cx="4606588" cy="2215152"/>
          </a:xfrm>
        </p:spPr>
        <p:txBody>
          <a:bodyPr>
            <a:normAutofit fontScale="90000"/>
          </a:bodyPr>
          <a:lstStyle/>
          <a:p>
            <a:r>
              <a:rPr lang="en-US" dirty="0"/>
              <a:t>Nest defense behavior &amp;  Incubation Patterns in Killdeer</a:t>
            </a:r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5D8A009E-2D58-FEB1-DB0C-4776097EF9B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0225" y="3509963"/>
            <a:ext cx="4114800" cy="2214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Brandy Williams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School of Biological sciences, EEB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Shizuka Lab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752C2BA4-3BBE-4D22-A0D9-8D2A7B8F1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5918708"/>
            <a:ext cx="4187283" cy="93929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Content Placeholder 3" descr="A cartoon of a bird with a bandage on its body&#10;&#10;Description automatically generated">
            <a:extLst>
              <a:ext uri="{FF2B5EF4-FFF2-40B4-BE49-F238E27FC236}">
                <a16:creationId xmlns:a16="http://schemas.microsoft.com/office/drawing/2014/main" id="{7B92CD30-4784-20F2-B78D-EE6EB841A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25" r="15400" b="-1"/>
          <a:stretch/>
        </p:blipFill>
        <p:spPr>
          <a:xfrm>
            <a:off x="5334000" y="10"/>
            <a:ext cx="6858000" cy="6855654"/>
          </a:xfrm>
          <a:prstGeom prst="rect">
            <a:avLst/>
          </a:prstGeom>
        </p:spPr>
      </p:pic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2AA7049-B18D-49D6-AD7D-DBB9E19F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713190" y="-534982"/>
            <a:ext cx="943826" cy="201379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850DB66-16D1-4953-A6E3-FCA3DC5F2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35690" y="328232"/>
            <a:ext cx="886142" cy="693398"/>
            <a:chOff x="10948005" y="3379098"/>
            <a:chExt cx="868640" cy="679702"/>
          </a:xfrm>
          <a:solidFill>
            <a:schemeClr val="accent6"/>
          </a:solidFill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98AB2F-1D17-4249-81CB-9A41D46B8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5301961-8687-4ADB-8043-4065F470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2" name="Graphic 15">
              <a:extLst>
                <a:ext uri="{FF2B5EF4-FFF2-40B4-BE49-F238E27FC236}">
                  <a16:creationId xmlns:a16="http://schemas.microsoft.com/office/drawing/2014/main" id="{9DC20816-893A-4201-AA91-22F71E46F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15">
              <a:extLst>
                <a:ext uri="{FF2B5EF4-FFF2-40B4-BE49-F238E27FC236}">
                  <a16:creationId xmlns:a16="http://schemas.microsoft.com/office/drawing/2014/main" id="{866D1F4E-BA21-44F3-A97A-E979C5FE7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5EADCB-1DB5-4B69-892B-14567F528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6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7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8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019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4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05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6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07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176" name="Rectangle 175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0" name="Title 99">
            <a:extLst>
              <a:ext uri="{FF2B5EF4-FFF2-40B4-BE49-F238E27FC236}">
                <a16:creationId xmlns:a16="http://schemas.microsoft.com/office/drawing/2014/main" id="{C6FEDF91-13CE-5D72-3FCE-E1B7139F7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472665" cy="145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How does nest defense behavior affect offspring?</a:t>
            </a:r>
          </a:p>
        </p:txBody>
      </p:sp>
      <p:sp>
        <p:nvSpPr>
          <p:cNvPr id="209" name="Freeform: Shape 208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0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11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2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13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0" name="Text Placeholder 149">
            <a:extLst>
              <a:ext uri="{FF2B5EF4-FFF2-40B4-BE49-F238E27FC236}">
                <a16:creationId xmlns:a16="http://schemas.microsoft.com/office/drawing/2014/main" id="{5A09FE9B-7AEB-E006-B492-D189C68DB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5717" y="2796427"/>
            <a:ext cx="4950173" cy="327450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Nest is often left unshaded when defense behavior takes place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For how long?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Is there a potential risk to the eggs?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Last study looking at Killdeer incubation temperatures was done in 1989</a:t>
            </a:r>
          </a:p>
        </p:txBody>
      </p:sp>
      <p:pic>
        <p:nvPicPr>
          <p:cNvPr id="29" name="Content Placeholder 28" descr="A green plants with leaves&#10;&#10;Description automatically generated with medium confidence">
            <a:extLst>
              <a:ext uri="{FF2B5EF4-FFF2-40B4-BE49-F238E27FC236}">
                <a16:creationId xmlns:a16="http://schemas.microsoft.com/office/drawing/2014/main" id="{7EF91F7C-6039-7392-8935-56FD4AFAA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639" r="28014" b="-640"/>
          <a:stretch/>
        </p:blipFill>
        <p:spPr>
          <a:xfrm rot="5400000">
            <a:off x="5967255" y="599160"/>
            <a:ext cx="5677185" cy="5606888"/>
          </a:xfrm>
          <a:prstGeom prst="rect">
            <a:avLst/>
          </a:prstGeom>
        </p:spPr>
      </p:pic>
      <p:sp>
        <p:nvSpPr>
          <p:cNvPr id="188" name="Freeform: Shape 187">
            <a:extLst>
              <a:ext uri="{FF2B5EF4-FFF2-40B4-BE49-F238E27FC236}">
                <a16:creationId xmlns:a16="http://schemas.microsoft.com/office/drawing/2014/main" id="{D5B4F0F5-BE58-4EC0-B650-A71A0743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E700C1F5-B637-45FE-96CC-270D263A5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DA22C9-3830-4323-9087-6D7C1E6AA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5AC4DA9-FD16-4055-8D2D-95D615C03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BA7D58E-9AB5-4B54-A635-2E86BEC7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4" name="Graphic 12">
              <a:extLst>
                <a:ext uri="{FF2B5EF4-FFF2-40B4-BE49-F238E27FC236}">
                  <a16:creationId xmlns:a16="http://schemas.microsoft.com/office/drawing/2014/main" id="{B7D72779-BBD2-4D64-B6B1-E052E227EB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Graphic 15">
              <a:extLst>
                <a:ext uri="{FF2B5EF4-FFF2-40B4-BE49-F238E27FC236}">
                  <a16:creationId xmlns:a16="http://schemas.microsoft.com/office/drawing/2014/main" id="{569BD34C-BFEF-4FB1-A094-2D9E687C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Graphic 15">
              <a:extLst>
                <a:ext uri="{FF2B5EF4-FFF2-40B4-BE49-F238E27FC236}">
                  <a16:creationId xmlns:a16="http://schemas.microsoft.com/office/drawing/2014/main" id="{DC258A66-ED52-4FA3-96CE-7932E91F5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EC6A48C-21EF-4485-9836-04455000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468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0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6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7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05810-C4C1-C77A-5D26-9F6433C7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5606888" cy="145509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Collecting incubation temperature data in Killdeer</a:t>
            </a: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B9473-6E22-FCAC-F3EF-69219C3FE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796427"/>
            <a:ext cx="4950173" cy="3274503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/>
              <a:t>Proposed Methods: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Temperature data loggers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Behavioral observations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Air temperature data</a:t>
            </a:r>
          </a:p>
          <a:p>
            <a:r>
              <a:rPr lang="en-US" dirty="0"/>
              <a:t>Goal: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R to compare air temperatures and nest temperatures to better understand incubation patterns</a:t>
            </a:r>
          </a:p>
        </p:txBody>
      </p:sp>
      <p:pic>
        <p:nvPicPr>
          <p:cNvPr id="6" name="Content Placeholder 5" descr="A group of birds eggs in a nest&#10;&#10;Description automatically generated">
            <a:extLst>
              <a:ext uri="{FF2B5EF4-FFF2-40B4-BE49-F238E27FC236}">
                <a16:creationId xmlns:a16="http://schemas.microsoft.com/office/drawing/2014/main" id="{4A7CAB46-51F5-1BA0-436F-A5C736559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4195" r="-1" b="30240"/>
          <a:stretch/>
        </p:blipFill>
        <p:spPr>
          <a:xfrm>
            <a:off x="6002404" y="564012"/>
            <a:ext cx="5606888" cy="5677185"/>
          </a:xfrm>
          <a:prstGeom prst="rect">
            <a:avLst/>
          </a:prstGeom>
        </p:spPr>
      </p:pic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5B4F0F5-BE58-4EC0-B650-A71A0743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700C1F5-B637-45FE-96CC-270D263A5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3DA22C9-3830-4323-9087-6D7C1E6AA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5AC4DA9-FD16-4055-8D2D-95D615C03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BA7D58E-9AB5-4B54-A635-2E86BEC7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B7D72779-BBD2-4D64-B6B1-E052E227EB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569BD34C-BFEF-4FB1-A094-2D9E687C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DC258A66-ED52-4FA3-96CE-7932E91F5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EC6A48C-21EF-4485-9836-044550003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0C2DC77A-2762-98A0-1440-C0FF709A31DE}"/>
              </a:ext>
            </a:extLst>
          </p:cNvPr>
          <p:cNvSpPr/>
          <p:nvPr/>
        </p:nvSpPr>
        <p:spPr>
          <a:xfrm>
            <a:off x="8186088" y="1108096"/>
            <a:ext cx="1239520" cy="122525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0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A77E22-566C-5F95-50C3-94F5B8BA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63787-927E-E714-80CB-684D9167CF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4 loggers 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1800" dirty="0"/>
              <a:t>3 in nests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en-US" sz="1800" dirty="0"/>
              <a:t>1 outside of a nest</a:t>
            </a:r>
          </a:p>
          <a:p>
            <a:pPr marL="342900" lvl="1" indent="-342900"/>
            <a:r>
              <a:rPr lang="en-US" sz="2000" dirty="0"/>
              <a:t>Captured egg laying in addition to incubation in 2 nests</a:t>
            </a:r>
          </a:p>
          <a:p>
            <a:pPr marL="342900" lvl="1" indent="-342900"/>
            <a:endParaRPr lang="en-US" sz="20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DB87E0-A5DB-3739-3F15-FD5F60710C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04984" y="2307280"/>
            <a:ext cx="6621427" cy="408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35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9F3546-EB36-BBC9-5DC8-15A63E39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CDB55DE-4CDC-1136-3A80-10B3D60A8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305" y="2455880"/>
            <a:ext cx="6219181" cy="3832434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4A899A8-1BDF-4E36-E4B1-FD6D1DAA021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335486" y="2571820"/>
            <a:ext cx="5841992" cy="360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8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9F3546-EB36-BBC9-5DC8-15A63E39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CACC16-7CFA-B0D5-A4C0-C9CEECC9F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651371"/>
            <a:ext cx="6096798" cy="3757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7861C-3CB6-3CD8-D1E7-8D35A291A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02" y="2651371"/>
            <a:ext cx="6096798" cy="375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46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9F3546-EB36-BBC9-5DC8-15A63E39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A92294-6547-CD02-DD57-86FFD43BC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3509" y="2502159"/>
            <a:ext cx="6904981" cy="425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331901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1328</TotalTime>
  <Words>117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Georgia Pro Semibold</vt:lpstr>
      <vt:lpstr>RocaVTI</vt:lpstr>
      <vt:lpstr>Nest defense behavior &amp;  Incubation Patterns in Killdeer</vt:lpstr>
      <vt:lpstr>How does nest defense behavior affect offspring?</vt:lpstr>
      <vt:lpstr>Collecting incubation temperature data in Killdeer</vt:lpstr>
      <vt:lpstr>Results</vt:lpstr>
      <vt:lpstr>Results  </vt:lpstr>
      <vt:lpstr>Results </vt:lpstr>
      <vt:lpstr>Results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Broken Wing Display &amp;  Incubation Patterns in Killdeer</dc:title>
  <dc:creator>Brandy Williams</dc:creator>
  <cp:lastModifiedBy>Brandy Williams</cp:lastModifiedBy>
  <cp:revision>6</cp:revision>
  <dcterms:created xsi:type="dcterms:W3CDTF">2023-10-24T00:58:16Z</dcterms:created>
  <dcterms:modified xsi:type="dcterms:W3CDTF">2023-12-07T18:18:14Z</dcterms:modified>
</cp:coreProperties>
</file>

<file path=docProps/thumbnail.jpeg>
</file>